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65" r:id="rId3"/>
    <p:sldId id="364" r:id="rId4"/>
    <p:sldId id="310" r:id="rId5"/>
    <p:sldId id="347" r:id="rId6"/>
    <p:sldId id="379" r:id="rId7"/>
    <p:sldId id="358" r:id="rId8"/>
    <p:sldId id="378" r:id="rId9"/>
    <p:sldId id="346" r:id="rId10"/>
    <p:sldId id="376" r:id="rId11"/>
    <p:sldId id="299" r:id="rId12"/>
    <p:sldId id="370" r:id="rId13"/>
    <p:sldId id="371" r:id="rId14"/>
    <p:sldId id="372" r:id="rId15"/>
    <p:sldId id="373" r:id="rId16"/>
    <p:sldId id="300" r:id="rId17"/>
    <p:sldId id="301" r:id="rId18"/>
    <p:sldId id="302" r:id="rId19"/>
    <p:sldId id="303" r:id="rId20"/>
    <p:sldId id="375" r:id="rId21"/>
    <p:sldId id="325" r:id="rId22"/>
    <p:sldId id="260" r:id="rId23"/>
    <p:sldId id="280" r:id="rId24"/>
    <p:sldId id="283" r:id="rId25"/>
    <p:sldId id="276" r:id="rId26"/>
    <p:sldId id="265" r:id="rId27"/>
    <p:sldId id="281" r:id="rId28"/>
    <p:sldId id="277" r:id="rId29"/>
    <p:sldId id="30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2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Данные МОТ - 2023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сильное воздействие</c:v>
                </c:pt>
              </c:strCache>
            </c:strRef>
          </c:tx>
          <c:spPr>
            <a:solidFill>
              <a:srgbClr val="9744F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Офисные задачи</c:v>
                </c:pt>
                <c:pt idx="1">
                  <c:v>Иные задачи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0.24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16-434F-98E4-A93DDF5153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воздействие </c:v>
                </c:pt>
              </c:strCache>
            </c:strRef>
          </c:tx>
          <c:spPr>
            <a:solidFill>
              <a:srgbClr val="0BF0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Офисные задачи</c:v>
                </c:pt>
                <c:pt idx="1">
                  <c:v>Иные задачи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16-434F-98E4-A93DDF5153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незначительное воздействие</c:v>
                </c:pt>
              </c:strCache>
            </c:strRef>
          </c:tx>
          <c:spPr>
            <a:solidFill>
              <a:srgbClr val="2822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Офисные задачи</c:v>
                </c:pt>
                <c:pt idx="1">
                  <c:v>Иные задачи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16-434F-98E4-A93DDF5153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7552056"/>
        <c:axId val="607549704"/>
      </c:barChart>
      <c:catAx>
        <c:axId val="607552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8225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549704"/>
        <c:crosses val="autoZero"/>
        <c:auto val="1"/>
        <c:lblAlgn val="ctr"/>
        <c:lblOffset val="100"/>
        <c:noMultiLvlLbl val="0"/>
      </c:catAx>
      <c:valAx>
        <c:axId val="60754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552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B20F5-EA26-4DE7-9FF7-DE24EB127C39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7692E-1E13-48FC-8346-32F43F379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2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1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9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12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2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54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3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A0C-B137-451F-B52B-CEB48EEAEB9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4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76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4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6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8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8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41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6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80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3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3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087BB-D998-467E-8CDB-C61896E3CC95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8E93B-8CA4-4A1D-9FDF-A590BFDC8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1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78608"/>
            <a:ext cx="9144000" cy="280851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Регулирование искусственного интеллекта: европейский подход для Центральной Азии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410926-7209-5775-EF5D-5227F19C1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18" y="781844"/>
            <a:ext cx="1696764" cy="16967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D4E73-144F-AB82-9129-7FD36229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604" y="4994470"/>
            <a:ext cx="4319790" cy="15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14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6B2BE-2282-8E44-ED3F-4A960CBA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915" y="569167"/>
            <a:ext cx="8817428" cy="219269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Европейский союз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первый по уровню развития правового регулирования ИИ в мире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Отличие: жесткость регулирования в целях обеспечения прав человека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8B0CF-5214-DCFE-FF2C-7F7754DB3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2" y="3109771"/>
            <a:ext cx="4563351" cy="30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72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2109" y="870538"/>
            <a:ext cx="1030778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Этика и Право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Soft law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Европарламента относительно норм гражданского права по робототехнике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spcAft>
                <a:spcPts val="1200"/>
              </a:spcAft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Белая книга искусственного интеллекта (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White Paper on Artificial Intelligence: A European approach to excellence and trust)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Выделение ИИ-систем с низким и высоким риском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DB8C5-51B6-3EA3-F7BB-514C3E322551}"/>
              </a:ext>
            </a:extLst>
          </p:cNvPr>
          <p:cNvSpPr txBox="1"/>
          <p:nvPr/>
        </p:nvSpPr>
        <p:spPr>
          <a:xfrm rot="20539998">
            <a:off x="9461241" y="2385918"/>
            <a:ext cx="2596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electronic</a:t>
            </a:r>
            <a:r>
              <a:rPr lang="ru-RU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personhood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5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5739" y="1215771"/>
            <a:ext cx="104474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Этика и Право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Soft law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с рекомендациями для Европейской комиссии по этическим принципам в сфере ИИ, робототехники и связанных с ними технологий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с рекомендациями для Европейской комиссии по режиму гражданско-правовой ответственности для ИИ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о правах интеллектуальной собственности для развития технологий ИИ</a:t>
            </a:r>
          </a:p>
        </p:txBody>
      </p:sp>
    </p:spTree>
    <p:extLst>
      <p:ext uri="{BB962C8B-B14F-4D97-AF65-F5344CB8AC3E}">
        <p14:creationId xmlns:p14="http://schemas.microsoft.com/office/powerpoint/2010/main" val="247675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0736" y="812899"/>
            <a:ext cx="1059052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Этика и Право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Soft law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об искусственном интеллекте: вопросы толкования и применения международного права в той мере, в какой ЕС затрагивается в сферах гражданского и военного использования и государственной власти, выходящих за рамки уголовного правосудия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от 19 мая 2021 года об искусственном интеллекте в образовании, культуре и аудиовизуальной сфере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Резолюция от 6 октября 2021 года об искусственном интеллекте в уголовном праве и его использовании полицией и судебными органами в уголовных делах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169269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8456" y="505122"/>
            <a:ext cx="1101012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Этика и Право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Soft law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Резолюция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 искусственном интеллекте в цифровую эпоху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Выделяет ключевые вопросы, связанные с использованием ИИ в сферах: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Внешняя политика и безопасность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Конкурентоспособность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Рынок труда</a:t>
            </a:r>
          </a:p>
          <a:p>
            <a:pPr marL="342900" indent="-342900">
              <a:spcAft>
                <a:spcPts val="3000"/>
              </a:spcAft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Будущее демократии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Европейская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декларация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 цифровых правах и принципах цифрового десятилетия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Подтверждает важность свободы выбора при взаимодействии с ИИ-системами, обеспечение прозрачности использования ИИ на рабочих местах и риск-ориентированный подход</a:t>
            </a:r>
          </a:p>
        </p:txBody>
      </p:sp>
    </p:spTree>
    <p:extLst>
      <p:ext uri="{BB962C8B-B14F-4D97-AF65-F5344CB8AC3E}">
        <p14:creationId xmlns:p14="http://schemas.microsoft.com/office/powerpoint/2010/main" val="138524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1438" y="1131423"/>
            <a:ext cx="1046923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Hard law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Право</a:t>
            </a:r>
          </a:p>
          <a:p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Согласованный план по искусственному интеллекту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108-страничное предложение о Регламенте (законе) по искусственному интеллекту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Обсуждение Регламента: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B9867E-F10C-5D2A-3C83-B209B7308C82}"/>
              </a:ext>
            </a:extLst>
          </p:cNvPr>
          <p:cNvSpPr txBox="1"/>
          <p:nvPr/>
        </p:nvSpPr>
        <p:spPr>
          <a:xfrm rot="20390670">
            <a:off x="5913342" y="4172143"/>
            <a:ext cx="274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ожидается: не ранее конца 2023</a:t>
            </a:r>
            <a:endPara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15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831848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Проект Регламента по 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8982" y="1766276"/>
            <a:ext cx="1030778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 уровня рисков, вызванных использованием ИИ:</a:t>
            </a:r>
          </a:p>
          <a:p>
            <a:pPr marL="457200" indent="-457200">
              <a:spcAft>
                <a:spcPts val="1200"/>
              </a:spcAft>
              <a:buAutoNum type="arabicParenR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неприемлемый риск </a:t>
            </a:r>
          </a:p>
          <a:p>
            <a:pPr marL="457200" indent="-457200">
              <a:spcAft>
                <a:spcPts val="1200"/>
              </a:spcAft>
              <a:buAutoNum type="arabicParenR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высокий риск </a:t>
            </a:r>
          </a:p>
          <a:p>
            <a:pPr marL="457200" indent="-457200">
              <a:spcAft>
                <a:spcPts val="1200"/>
              </a:spcAft>
              <a:buAutoNum type="arabicParenR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умеренный риск </a:t>
            </a:r>
          </a:p>
          <a:p>
            <a:pPr marL="457200" indent="-457200">
              <a:spcAft>
                <a:spcPts val="1200"/>
              </a:spcAft>
              <a:buAutoNum type="arabicParenR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минимальный риск</a:t>
            </a: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2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831848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Неприемлемый риск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8982" y="1813173"/>
            <a:ext cx="103077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ИИ-системы, которые могут представлять угрозу безопасности граждан и их правам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разработки, допускающие манипулирование поведением пользователей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системы, которые позволяют правительствам проводить «социальную оценку»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Подобные системы будут запрещены</a:t>
            </a:r>
          </a:p>
          <a:p>
            <a:pPr>
              <a:spcAft>
                <a:spcPts val="120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65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831848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Высокий риск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8982" y="1859583"/>
            <a:ext cx="1030778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Решения в области критической инфраструктуры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Медицинские решения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Решения в области образования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Решения в сфере права и т.д. </a:t>
            </a: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Отнесенные к этой категории разработки должны: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соответствовать строгим критериям безопасности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иметь четкую систему оценки рисков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контролироваться людьми</a:t>
            </a:r>
          </a:p>
          <a:p>
            <a:pPr>
              <a:spcAft>
                <a:spcPts val="120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3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831848"/>
            <a:ext cx="101553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Умеренный риск </a:t>
            </a:r>
          </a:p>
          <a:p>
            <a:pPr algn="ctr">
              <a:spcAft>
                <a:spcPts val="1200"/>
              </a:spcAft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8982" y="1766276"/>
            <a:ext cx="103077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Пользователи таких ИИ-систем должны иметь право знать, что взаимодействуют с искусственным интеллектом, а не с человеком</a:t>
            </a: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Поправка: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Риск генеративных моделей ИИ, способных создавать новый контент по запросам на естественном языке (например,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признан повышенным.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Добавлено требование сообщать, что результат был сгенерирован (обработан) искусственным интеллектом.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1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674400"/>
            <a:ext cx="101553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Индекс готовности государств к применению ИИ 2022</a:t>
            </a:r>
          </a:p>
          <a:p>
            <a:pPr algn="ctr"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Декабрь 2022	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опубликован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Oxford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28130-57C3-98E0-3D41-6DE147E1A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83" y="1970486"/>
            <a:ext cx="6297434" cy="44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05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831848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Минимальный риск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8982" y="1766276"/>
            <a:ext cx="1030778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имеющихся ИИ-систем: интеллектуальные спам-фильтры, видеоигры с поддержкой искусственного интеллекта и т.д.</a:t>
            </a: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Возможно применение без ограничений в отличие от остальных групп.</a:t>
            </a:r>
          </a:p>
          <a:p>
            <a:pPr>
              <a:spcAft>
                <a:spcPts val="1200"/>
              </a:spcAf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8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8309" y="589252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Действующие законы (регламенты ЕС)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8392" y="1001164"/>
            <a:ext cx="1090621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Закон об управлении данными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(механизмы доступа к данным публичного сектора и их повторному использованию)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Regulation (EU) 2022/868 of 30 May 2022 on European data governance and amending Regulation (EU) 2018/1724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Data Governance Act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Закон о цифровых услугах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(услуги онлайн-платформ, других посредников в интернете)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Regulation (EU) 2022/2065 of 19 October 2022 on a Single Market For Digital Services and amending Directive 2000/31/EC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Digital Services Act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Закон о цифровых рынках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Regulation (EU) 2022/1925 of 14 September 2022 on contestable and fair markets in the digital sector and amending Directives (EU) 2019/1937 and (EU) 2020/1828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Digital Markets Act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(обязательства крупных онлайн-платформ, антимонопольные правила)</a:t>
            </a:r>
          </a:p>
        </p:txBody>
      </p:sp>
    </p:spTree>
    <p:extLst>
      <p:ext uri="{BB962C8B-B14F-4D97-AF65-F5344CB8AC3E}">
        <p14:creationId xmlns:p14="http://schemas.microsoft.com/office/powerpoint/2010/main" val="772060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60976" y="980160"/>
            <a:ext cx="5270047" cy="1325563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генеративного 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0067" y="2594711"/>
            <a:ext cx="77718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rgbClr val="282252"/>
              </a:solidFill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создавать новый контент и идеи, в том числе истории, изображения, видео, музыку и т.д. (продукты творческого характера)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282252"/>
              </a:solidFill>
            </a:endParaRPr>
          </a:p>
          <a:p>
            <a:endParaRPr lang="en-US" sz="1400" dirty="0">
              <a:solidFill>
                <a:srgbClr val="28225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17AF53-4BFC-F234-1F97-3DF7D0096A66}"/>
              </a:ext>
            </a:extLst>
          </p:cNvPr>
          <p:cNvSpPr txBox="1"/>
          <p:nvPr/>
        </p:nvSpPr>
        <p:spPr>
          <a:xfrm rot="19431673">
            <a:off x="230994" y="1543493"/>
            <a:ext cx="3398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Generative Artificial Intelligence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15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54878" y="567049"/>
            <a:ext cx="4630705" cy="1325563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состояние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113" y="1502688"/>
            <a:ext cx="898809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Резкое снижение стоимости и простота выхода на рынок новых моделей генеративного ИИ.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Следствие развития нейросетей (генеративный ИИ основан на моделях машинного обучения – базовых моделях, предварительно обученных на огромных объемах данных).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Примеры: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</a:t>
            </a:r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DALL-E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Midjourney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т.д.</a:t>
            </a:r>
            <a:endParaRPr lang="en-US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282252"/>
              </a:solidFill>
            </a:endParaRPr>
          </a:p>
          <a:p>
            <a:endParaRPr lang="ru-RU" sz="1400" dirty="0">
              <a:solidFill>
                <a:srgbClr val="282252"/>
              </a:solidFill>
            </a:endParaRPr>
          </a:p>
          <a:p>
            <a:endParaRPr lang="en-US" sz="1400" dirty="0">
              <a:solidFill>
                <a:srgbClr val="282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41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2789" y="737265"/>
            <a:ext cx="4403324" cy="1325563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значение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018" y="1568487"/>
            <a:ext cx="777186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2023:</a:t>
            </a: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Голливудские студии заявили о решении заменить актеров второго плана искусственным интеллектом, оплатив им всего 1 день работы.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Второстепенные актеры не входят в основной актерский состав, у них нет «говорящих» ролей, они нужны для создания реалистичной атмосферы, «заполнения сцены».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проведены съемки таких актеров серией камер с изменением выражений лица и поз (около 15 мин. на человека), в итоге – созданы их цифровые копии.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стало главной причиной крупнейшей</a:t>
            </a: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забастовки в Голливуде с 1960-х годов.</a:t>
            </a:r>
          </a:p>
          <a:p>
            <a:endParaRPr lang="ru-RU" sz="1400" dirty="0">
              <a:solidFill>
                <a:srgbClr val="28225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76F903-B891-DD38-9380-586CC3C5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676" y="3935439"/>
            <a:ext cx="4403324" cy="29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79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9511" y="587975"/>
            <a:ext cx="8565501" cy="1325563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Потенциальное воздействие на рабочие места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5357" y="1565642"/>
            <a:ext cx="950128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важный эффект – повышение уровня автоматизации некоторых профессиональных задач</a:t>
            </a: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исследований:</a:t>
            </a:r>
          </a:p>
          <a:p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Generative AI and Jobs: A global analysis of potential effects on job quantity and quality (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МОТ, август 2023)</a:t>
            </a: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 work for an automated, AI-driven world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 performance with human-machine partnerships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IBM, Research Insights, Institute for Business Value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август </a:t>
            </a: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2023)</a:t>
            </a:r>
            <a:endParaRPr lang="ru-RU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Legal Generative AI Report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Survey Findings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LexisNexis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август 2023) и т.д.</a:t>
            </a:r>
            <a:endParaRPr lang="en-US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54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455" y="344925"/>
            <a:ext cx="10580915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задачи, подверженные воздействию генеративного ИИ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22339576"/>
              </p:ext>
            </p:extLst>
          </p:nvPr>
        </p:nvGraphicFramePr>
        <p:xfrm>
          <a:off x="2554141" y="2276386"/>
          <a:ext cx="6819544" cy="400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208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67452" y="535162"/>
            <a:ext cx="5663364" cy="1325563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исследований </a:t>
            </a:r>
            <a:r>
              <a:rPr lang="en-US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</a:t>
            </a:r>
            <a:endParaRPr lang="ru-RU" sz="2800" b="1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135" y="1197943"/>
            <a:ext cx="108794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на Всемирном экономическом форуме спрогнозировано сокращение 85 млн рабочих мест в мире в период с 2020 по 2025 годы и создание 97 млн новых.</a:t>
            </a:r>
          </a:p>
          <a:p>
            <a:endParaRPr lang="ru-RU" sz="1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Сегодня:</a:t>
            </a: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 работодатели реорганизуют рабочий процесс, стремясь развить новые навыки у работников и отказываясь от тех, которые устарели. </a:t>
            </a:r>
          </a:p>
          <a:p>
            <a:endParaRPr lang="ru-RU" sz="1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– сосредоточены на найме работников, пытаясь найти таланты следующего поколения, чтобы закрыть дефицит навыков. </a:t>
            </a:r>
          </a:p>
          <a:p>
            <a:endParaRPr lang="ru-RU" sz="1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то, ни другое не решает проблему, возникающую на горизонте: многие задачи, которые люди выполняют сегодня, не понадобятся на предприятии завтра. </a:t>
            </a:r>
          </a:p>
          <a:p>
            <a:endParaRPr lang="ru-RU" sz="1000" b="1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и автоматизация создают новое разделение труда между людьми и машинами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Наступает новая эпоха «расширенной рабочей силы», когда партнерство человека и машины повышает производительность и обеспечивает экспоненциальную ценность бизнеса.</a:t>
            </a:r>
          </a:p>
        </p:txBody>
      </p:sp>
    </p:spTree>
    <p:extLst>
      <p:ext uri="{BB962C8B-B14F-4D97-AF65-F5344CB8AC3E}">
        <p14:creationId xmlns:p14="http://schemas.microsoft.com/office/powerpoint/2010/main" val="273914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40069" y="640697"/>
            <a:ext cx="4388110" cy="1325563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 на занятость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498" y="1303478"/>
            <a:ext cx="112900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Генеративный ИИ значительно повлияет на рабочие места, требующие выполнения творческих задач (умственный труд).</a:t>
            </a:r>
          </a:p>
          <a:p>
            <a:endParaRPr lang="ru-RU" sz="1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Прогнозируемые изменения:</a:t>
            </a:r>
          </a:p>
          <a:p>
            <a:endParaRPr lang="ru-RU" sz="1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Разрушительное воздействие на рынки труда с серьезными последствиями в странах с высоким уровнем дохода и в конкретных профессиональных группах (МОТ)</a:t>
            </a: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алгоритмического управления (сокращение возможностей для работников предоставлять обратную связь, обсуждать с руководством вопросы по организации работы)</a:t>
            </a: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Ограничение свободы действий работников и повышение интенсивности труда</a:t>
            </a:r>
            <a:endParaRPr lang="en-US" sz="2000" dirty="0">
              <a:solidFill>
                <a:srgbClr val="282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9744F6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качества рабочих мест (совместное с ИИ выполнение задач работников: ИИ не заменит людей, но люди, использующие ИИ, заменят тех, кто этого не делает. Потребуется переподготовка 40% сотрудников в результате внедрения ИИ и автоматизации в течение ближайших 3-х лет (</a:t>
            </a:r>
            <a:r>
              <a:rPr lang="en-US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</a:t>
            </a:r>
            <a:r>
              <a:rPr lang="ru-RU" sz="2000" dirty="0">
                <a:solidFill>
                  <a:srgbClr val="282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259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89444" y="2967335"/>
            <a:ext cx="3946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99543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D8C916-128A-781B-A4A7-10840DC16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423862"/>
            <a:ext cx="95154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EB45785-AAFC-94AF-E5D9-54C084C72C9F}"/>
              </a:ext>
            </a:extLst>
          </p:cNvPr>
          <p:cNvSpPr/>
          <p:nvPr/>
        </p:nvSpPr>
        <p:spPr>
          <a:xfrm>
            <a:off x="1187109" y="3182931"/>
            <a:ext cx="2286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11382" y="1027791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Регулирование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109" y="2732190"/>
            <a:ext cx="32635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Этическое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Правовое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Техническое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C818F-DF50-51FC-F310-C966D6FF4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3" y="2568569"/>
            <a:ext cx="2857500" cy="2143125"/>
          </a:xfrm>
          <a:prstGeom prst="rect">
            <a:avLst/>
          </a:prstGeom>
        </p:spPr>
      </p:pic>
      <p:pic>
        <p:nvPicPr>
          <p:cNvPr id="2050" name="Picture 2" descr="Международные технические стандарты: нормы, переход в Украине в 2022 году">
            <a:extLst>
              <a:ext uri="{FF2B5EF4-FFF2-40B4-BE49-F238E27FC236}">
                <a16:creationId xmlns:a16="http://schemas.microsoft.com/office/drawing/2014/main" id="{21FCD76A-487A-A28C-A6CB-8E1673DA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81" y="3922815"/>
            <a:ext cx="3365634" cy="255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едеральный информационный фонд технических регламентов и стандартов - ФГБУ  «РСТ»">
            <a:extLst>
              <a:ext uri="{FF2B5EF4-FFF2-40B4-BE49-F238E27FC236}">
                <a16:creationId xmlns:a16="http://schemas.microsoft.com/office/drawing/2014/main" id="{0A7E16F5-1F83-55C5-C00F-963BE522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41" y="154156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2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674400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Индекс искусственного интеллекта – 2022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1382" y="1445167"/>
            <a:ext cx="1028798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 Стэндфордским университетом </a:t>
            </a: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Основные выводы: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Рост правового регулирования: количество законопроектов в области ИИ, которые впоследствии были приняты в качестве законов, выросло с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 2016 году) до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 2021 году)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Наибольшее количество законов было принято в Испании, Великобритании и США (по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закона в 2021 году)</a:t>
            </a:r>
          </a:p>
        </p:txBody>
      </p:sp>
    </p:spTree>
    <p:extLst>
      <p:ext uri="{BB962C8B-B14F-4D97-AF65-F5344CB8AC3E}">
        <p14:creationId xmlns:p14="http://schemas.microsoft.com/office/powerpoint/2010/main" val="134254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1382" y="674400"/>
            <a:ext cx="1015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Индекс искусственного интеллекта – 2023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1382" y="1445167"/>
            <a:ext cx="102879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 Стэндфордским университетом </a:t>
            </a:r>
          </a:p>
          <a:p>
            <a:pPr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Основные выводы: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законодательства 127 стран показывает, что количество законов, касающихся ИИ, выросло с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2016 году до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2022 году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парламентских докладов об ИИ в 81 стране: упоминания об ИИ увеличились почти 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6,5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 в сравнении с 2016 годом</a:t>
            </a:r>
          </a:p>
        </p:txBody>
      </p:sp>
    </p:spTree>
    <p:extLst>
      <p:ext uri="{BB962C8B-B14F-4D97-AF65-F5344CB8AC3E}">
        <p14:creationId xmlns:p14="http://schemas.microsoft.com/office/powerpoint/2010/main" val="179477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1527" y="366490"/>
            <a:ext cx="10468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законов, связанных с ИИ, принятых за 2016–2022 в 127 странах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(источник: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AI Index Report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2FBAA8-7CED-ADAC-FC8E-8F48E44EC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43" y="1548035"/>
            <a:ext cx="93821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1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1892" y="1072799"/>
            <a:ext cx="101553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в мире:</a:t>
            </a:r>
          </a:p>
          <a:p>
            <a:pPr algn="ctr">
              <a:spcAft>
                <a:spcPts val="120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лидеры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ED154-54D2-D0A9-D9B5-E1F7124EDD48}"/>
              </a:ext>
            </a:extLst>
          </p:cNvPr>
          <p:cNvSpPr txBox="1"/>
          <p:nvPr/>
        </p:nvSpPr>
        <p:spPr>
          <a:xfrm>
            <a:off x="2479610" y="3049146"/>
            <a:ext cx="609755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Европейский союз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536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6B2BE-2282-8E44-ED3F-4A960CBA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02" y="1293328"/>
            <a:ext cx="2969080" cy="15711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Европейский союз:</a:t>
            </a:r>
            <a:br>
              <a:rPr lang="ru-RU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регулирования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8ECCD-0E5A-485E-0D01-D7233D29F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475" y="1390261"/>
            <a:ext cx="5238478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49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7264D338FA56C4F8ECA6FAF29F4FE44" ma:contentTypeVersion="17" ma:contentTypeDescription="Создание документа." ma:contentTypeScope="" ma:versionID="07f21797fd221c71088df55ec21d9c62">
  <xsd:schema xmlns:xsd="http://www.w3.org/2001/XMLSchema" xmlns:xs="http://www.w3.org/2001/XMLSchema" xmlns:p="http://schemas.microsoft.com/office/2006/metadata/properties" xmlns:ns2="3d47a3de-53a7-48b3-ac38-f6b3d621ccce" xmlns:ns3="e4eb4272-7ffe-4e4b-9ef1-d0db381e3435" targetNamespace="http://schemas.microsoft.com/office/2006/metadata/properties" ma:root="true" ma:fieldsID="4ea05d5917f95c84b34af540f84f733f" ns2:_="" ns3:_="">
    <xsd:import namespace="3d47a3de-53a7-48b3-ac38-f6b3d621ccce"/>
    <xsd:import namespace="e4eb4272-7ffe-4e4b-9ef1-d0db381e34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7a3de-53a7-48b3-ac38-f6b3d621cc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62bc966-b589-40ab-a28f-0cd1435a2e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b4272-7ffe-4e4b-9ef1-d0db381e343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f05531b-ebc3-414f-b19d-ce8b7c0c8b5a}" ma:internalName="TaxCatchAll" ma:showField="CatchAllData" ma:web="e4eb4272-7ffe-4e4b-9ef1-d0db381e34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47a3de-53a7-48b3-ac38-f6b3d621ccce">
      <Terms xmlns="http://schemas.microsoft.com/office/infopath/2007/PartnerControls"/>
    </lcf76f155ced4ddcb4097134ff3c332f>
    <TaxCatchAll xmlns="e4eb4272-7ffe-4e4b-9ef1-d0db381e3435" xsi:nil="true"/>
  </documentManagement>
</p:properties>
</file>

<file path=customXml/itemProps1.xml><?xml version="1.0" encoding="utf-8"?>
<ds:datastoreItem xmlns:ds="http://schemas.openxmlformats.org/officeDocument/2006/customXml" ds:itemID="{D96B5F8E-9813-4FDE-B330-5BF01E53A1EB}"/>
</file>

<file path=customXml/itemProps2.xml><?xml version="1.0" encoding="utf-8"?>
<ds:datastoreItem xmlns:ds="http://schemas.openxmlformats.org/officeDocument/2006/customXml" ds:itemID="{40C6DE7F-7368-49C7-872E-538C64D330DF}"/>
</file>

<file path=customXml/itemProps3.xml><?xml version="1.0" encoding="utf-8"?>
<ds:datastoreItem xmlns:ds="http://schemas.openxmlformats.org/officeDocument/2006/customXml" ds:itemID="{0ACE69CE-DB13-474E-BAEB-76BB535E6EF0}"/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1393</Words>
  <Application>Microsoft Office PowerPoint</Application>
  <PresentationFormat>Широкоэкранный</PresentationFormat>
  <Paragraphs>190</Paragraphs>
  <Slides>29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Тема Office</vt:lpstr>
      <vt:lpstr>Регулирование искусственного интеллекта: европейский подход для Центральной Азии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Европейский союз: состояние регулирования</vt:lpstr>
      <vt:lpstr>Европейский союз  первый по уровню развития правового регулирования ИИ в мире  Отличие: жесткость регулирования в целях обеспечения прав человека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генеративного ИИ</vt:lpstr>
      <vt:lpstr>Современное состояние</vt:lpstr>
      <vt:lpstr>Практическое значение</vt:lpstr>
      <vt:lpstr>Потенциальное воздействие на рабочие места</vt:lpstr>
      <vt:lpstr>Профессиональные задачи, подверженные воздействию генеративного ИИ</vt:lpstr>
      <vt:lpstr>Результаты исследований IBM</vt:lpstr>
      <vt:lpstr>Влияние на занятость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Понятие искусственного интеллекта</dc:title>
  <dc:creator>Ирина</dc:creator>
  <cp:lastModifiedBy>Ирина Филипова</cp:lastModifiedBy>
  <cp:revision>446</cp:revision>
  <dcterms:created xsi:type="dcterms:W3CDTF">2020-09-16T05:49:50Z</dcterms:created>
  <dcterms:modified xsi:type="dcterms:W3CDTF">2023-11-02T16:55:31Z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0x010100B7264D338FA56C4F8ECA6FAF29F4FE44</vt:lpwstr>
  </property>
</Properties>
</file>